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12192000"/>
  <p:embeddedFontLst>
    <p:embeddedFont>
      <p:font typeface="Bell MT" panose="02020503060305020303" pitchFamily="18" charset="77"/>
      <p:regular r:id="rId10"/>
      <p:bold r:id="rId11"/>
      <p:italic r:id="rId12"/>
    </p:embeddedFont>
    <p:embeddedFont>
      <p:font typeface="Calibri" panose="020F0502020204030204" pitchFamily="34" charset="0"/>
      <p:regular r:id="rId13"/>
      <p:bold r:id="rId14"/>
      <p:italic r:id="rId15"/>
      <p:boldItalic r:id="rId16"/>
    </p:embeddedFont>
    <p:embeddedFont>
      <p:font typeface="Montserrat" pitchFamily="2" charset="77"/>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25"/>
    <p:restoredTop sz="94404"/>
  </p:normalViewPr>
  <p:slideViewPr>
    <p:cSldViewPr snapToGrid="0" snapToObjects="1">
      <p:cViewPr varScale="1">
        <p:scale>
          <a:sx n="64" d="100"/>
          <a:sy n="64" d="100"/>
        </p:scale>
        <p:origin x="20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781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1717745" y="2484443"/>
            <a:ext cx="8756509" cy="2666333"/>
          </a:xfrm>
          <a:prstGeom prst="rect">
            <a:avLst/>
          </a:prstGeom>
          <a:noFill/>
        </p:spPr>
        <p:txBody>
          <a:bodyPr wrap="square" lIns="0" tIns="0" rIns="0" bIns="0" rtlCol="0" anchor="t"/>
          <a:lstStyle/>
          <a:p>
            <a:pPr algn="ctr">
              <a:lnSpc>
                <a:spcPts val="10500"/>
              </a:lnSpc>
              <a:buNone/>
            </a:pPr>
            <a:r>
              <a:rPr lang="en-US" sz="7500" dirty="0">
                <a:solidFill>
                  <a:srgbClr val="FFFFFF"/>
                </a:solidFill>
                <a:latin typeface="Montserrat" pitchFamily="34" charset="0"/>
                <a:ea typeface="Montserrat" pitchFamily="34" charset="-122"/>
                <a:cs typeface="Montserrat" pitchFamily="34" charset="-120"/>
              </a:rPr>
              <a:t>Book Review App</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476131" y="2980431"/>
            <a:ext cx="2391055" cy="895721"/>
          </a:xfrm>
          <a:prstGeom prst="rect">
            <a:avLst/>
          </a:prstGeom>
          <a:noFill/>
        </p:spPr>
        <p:txBody>
          <a:bodyPr wrap="square" lIns="0" tIns="0" rIns="0" bIns="0" rtlCol="0" anchor="t"/>
          <a:lstStyle/>
          <a:p>
            <a:pPr algn="l">
              <a:lnSpc>
                <a:spcPts val="3527"/>
              </a:lnSpc>
              <a:buNone/>
            </a:pPr>
            <a:r>
              <a:rPr lang="en-US" sz="3000" dirty="0">
                <a:solidFill>
                  <a:srgbClr val="FFFFFF"/>
                </a:solidFill>
                <a:latin typeface="Bell MT" panose="02020503060305020303" pitchFamily="18" charset="77"/>
                <a:ea typeface="Trocchi" pitchFamily="34" charset="-122"/>
                <a:cs typeface="Trocchi" pitchFamily="34" charset="-120"/>
              </a:rPr>
              <a:t>TEAM MEMBERS</a:t>
            </a:r>
            <a:endParaRPr lang="en-US" dirty="0">
              <a:latin typeface="Bell MT" panose="02020503060305020303" pitchFamily="18" charset="77"/>
            </a:endParaRPr>
          </a:p>
        </p:txBody>
      </p:sp>
      <p:pic>
        <p:nvPicPr>
          <p:cNvPr id="3" name="Object 2" descr="preencoded.png"/>
          <p:cNvPicPr>
            <a:picLocks noChangeAspect="1"/>
          </p:cNvPicPr>
          <p:nvPr/>
        </p:nvPicPr>
        <p:blipFill>
          <a:blip r:embed="rId3"/>
          <a:srcRect l="14600" r="14600"/>
          <a:stretch/>
        </p:blipFill>
        <p:spPr>
          <a:xfrm>
            <a:off x="2247574" y="187504"/>
            <a:ext cx="2380655" cy="2380655"/>
          </a:xfrm>
          <a:prstGeom prst="ellipse">
            <a:avLst/>
          </a:prstGeom>
        </p:spPr>
      </p:pic>
      <p:sp>
        <p:nvSpPr>
          <p:cNvPr id="4" name="Object 3"/>
          <p:cNvSpPr/>
          <p:nvPr/>
        </p:nvSpPr>
        <p:spPr>
          <a:xfrm>
            <a:off x="2247575" y="275705"/>
            <a:ext cx="2380655" cy="2380655"/>
          </a:xfrm>
          <a:prstGeom prst="ellipse">
            <a:avLst/>
          </a:prstGeom>
          <a:noFill/>
          <a:ln w="25400">
            <a:solidFill>
              <a:srgbClr val="FFFFFF"/>
            </a:solidFill>
            <a:prstDash val="solid"/>
            <a:miter lim="800000"/>
          </a:ln>
        </p:spPr>
      </p:sp>
      <p:sp>
        <p:nvSpPr>
          <p:cNvPr id="5" name="Object 4"/>
          <p:cNvSpPr/>
          <p:nvPr/>
        </p:nvSpPr>
        <p:spPr>
          <a:xfrm>
            <a:off x="1345545" y="2846341"/>
            <a:ext cx="4184715" cy="255995"/>
          </a:xfrm>
          <a:prstGeom prst="rect">
            <a:avLst/>
          </a:prstGeom>
          <a:noFill/>
        </p:spPr>
        <p:txBody>
          <a:bodyPr wrap="square" lIns="0" tIns="0" rIns="0" bIns="0" rtlCol="0" anchor="t"/>
          <a:lstStyle/>
          <a:p>
            <a:pPr algn="ctr">
              <a:lnSpc>
                <a:spcPts val="2016"/>
              </a:lnSpc>
              <a:buNone/>
            </a:pPr>
            <a:r>
              <a:rPr lang="en-US" sz="1440" dirty="0">
                <a:solidFill>
                  <a:srgbClr val="FFFFFF"/>
                </a:solidFill>
                <a:latin typeface="Montserrat" pitchFamily="34" charset="0"/>
                <a:ea typeface="Montserrat" pitchFamily="34" charset="-122"/>
                <a:cs typeface="Montserrat" pitchFamily="34" charset="-120"/>
              </a:rPr>
              <a:t>Katherine Then</a:t>
            </a:r>
            <a:endParaRPr lang="en-US" dirty="0"/>
          </a:p>
        </p:txBody>
      </p:sp>
      <p:pic>
        <p:nvPicPr>
          <p:cNvPr id="6" name="Object 5" descr="preencoded.png"/>
          <p:cNvPicPr>
            <a:picLocks noChangeAspect="1"/>
          </p:cNvPicPr>
          <p:nvPr/>
        </p:nvPicPr>
        <p:blipFill>
          <a:blip r:embed="rId4"/>
          <a:srcRect l="16667" r="16667"/>
          <a:stretch/>
        </p:blipFill>
        <p:spPr>
          <a:xfrm>
            <a:off x="5707817" y="275704"/>
            <a:ext cx="2380655" cy="2380655"/>
          </a:xfrm>
          <a:prstGeom prst="ellipse">
            <a:avLst/>
          </a:prstGeom>
        </p:spPr>
      </p:pic>
      <p:sp>
        <p:nvSpPr>
          <p:cNvPr id="7" name="Object 6"/>
          <p:cNvSpPr/>
          <p:nvPr/>
        </p:nvSpPr>
        <p:spPr>
          <a:xfrm>
            <a:off x="5707817" y="275704"/>
            <a:ext cx="2380655" cy="2380655"/>
          </a:xfrm>
          <a:prstGeom prst="ellipse">
            <a:avLst/>
          </a:prstGeom>
          <a:noFill/>
          <a:ln w="25400">
            <a:solidFill>
              <a:srgbClr val="FFFFFF"/>
            </a:solidFill>
            <a:prstDash val="solid"/>
            <a:miter lim="800000"/>
          </a:ln>
        </p:spPr>
      </p:sp>
      <p:sp>
        <p:nvSpPr>
          <p:cNvPr id="8" name="Object 7"/>
          <p:cNvSpPr/>
          <p:nvPr/>
        </p:nvSpPr>
        <p:spPr>
          <a:xfrm>
            <a:off x="4778860" y="2849239"/>
            <a:ext cx="4184715" cy="255995"/>
          </a:xfrm>
          <a:prstGeom prst="rect">
            <a:avLst/>
          </a:prstGeom>
          <a:noFill/>
        </p:spPr>
        <p:txBody>
          <a:bodyPr wrap="square" lIns="0" tIns="0" rIns="0" bIns="0" rtlCol="0" anchor="t"/>
          <a:lstStyle/>
          <a:p>
            <a:pPr algn="ctr">
              <a:lnSpc>
                <a:spcPts val="2016"/>
              </a:lnSpc>
              <a:buNone/>
            </a:pPr>
            <a:r>
              <a:rPr lang="en-US" sz="1440" dirty="0">
                <a:solidFill>
                  <a:srgbClr val="FFFFFF"/>
                </a:solidFill>
                <a:latin typeface="Montserrat" pitchFamily="34" charset="0"/>
                <a:ea typeface="Montserrat" pitchFamily="34" charset="-122"/>
                <a:cs typeface="Montserrat" pitchFamily="34" charset="-120"/>
              </a:rPr>
              <a:t>Dillon Shaw</a:t>
            </a:r>
            <a:endParaRPr lang="en-US" dirty="0"/>
          </a:p>
        </p:txBody>
      </p:sp>
      <p:pic>
        <p:nvPicPr>
          <p:cNvPr id="9" name="Object 8" descr="preencoded.png"/>
          <p:cNvPicPr>
            <a:picLocks noChangeAspect="1"/>
          </p:cNvPicPr>
          <p:nvPr/>
        </p:nvPicPr>
        <p:blipFill>
          <a:blip r:embed="rId5"/>
          <a:srcRect l="16667" r="16667"/>
          <a:stretch/>
        </p:blipFill>
        <p:spPr>
          <a:xfrm>
            <a:off x="2247575" y="3699750"/>
            <a:ext cx="2380655" cy="2380655"/>
          </a:xfrm>
          <a:prstGeom prst="ellipse">
            <a:avLst/>
          </a:prstGeom>
        </p:spPr>
      </p:pic>
      <p:sp>
        <p:nvSpPr>
          <p:cNvPr id="10" name="Object 9"/>
          <p:cNvSpPr/>
          <p:nvPr/>
        </p:nvSpPr>
        <p:spPr>
          <a:xfrm>
            <a:off x="2247576" y="3636514"/>
            <a:ext cx="2380655" cy="2380655"/>
          </a:xfrm>
          <a:prstGeom prst="ellipse">
            <a:avLst/>
          </a:prstGeom>
          <a:noFill/>
          <a:ln w="25400">
            <a:solidFill>
              <a:srgbClr val="FFFFFF"/>
            </a:solidFill>
            <a:prstDash val="solid"/>
            <a:miter lim="800000"/>
          </a:ln>
        </p:spPr>
      </p:sp>
      <p:sp>
        <p:nvSpPr>
          <p:cNvPr id="11" name="Object 10"/>
          <p:cNvSpPr/>
          <p:nvPr/>
        </p:nvSpPr>
        <p:spPr>
          <a:xfrm>
            <a:off x="1345543" y="6206106"/>
            <a:ext cx="4184715" cy="255995"/>
          </a:xfrm>
          <a:prstGeom prst="rect">
            <a:avLst/>
          </a:prstGeom>
          <a:noFill/>
        </p:spPr>
        <p:txBody>
          <a:bodyPr wrap="square" lIns="0" tIns="0" rIns="0" bIns="0" rtlCol="0" anchor="t"/>
          <a:lstStyle/>
          <a:p>
            <a:pPr algn="ctr">
              <a:lnSpc>
                <a:spcPts val="2016"/>
              </a:lnSpc>
              <a:buNone/>
            </a:pPr>
            <a:r>
              <a:rPr lang="en-US" sz="1440" dirty="0">
                <a:solidFill>
                  <a:srgbClr val="FFFFFF"/>
                </a:solidFill>
                <a:latin typeface="Montserrat" pitchFamily="34" charset="0"/>
                <a:ea typeface="Montserrat" pitchFamily="34" charset="-122"/>
                <a:cs typeface="Montserrat" pitchFamily="34" charset="-120"/>
              </a:rPr>
              <a:t>Syed Shah</a:t>
            </a:r>
            <a:endParaRPr lang="en-US" dirty="0"/>
          </a:p>
        </p:txBody>
      </p:sp>
      <p:pic>
        <p:nvPicPr>
          <p:cNvPr id="12" name="Object 11" descr="preencoded.png"/>
          <p:cNvPicPr>
            <a:picLocks noChangeAspect="1"/>
          </p:cNvPicPr>
          <p:nvPr/>
        </p:nvPicPr>
        <p:blipFill>
          <a:blip r:embed="rId6"/>
          <a:srcRect l="16630" r="16630"/>
          <a:stretch/>
        </p:blipFill>
        <p:spPr>
          <a:xfrm>
            <a:off x="5707817" y="3636514"/>
            <a:ext cx="2380655" cy="2380655"/>
          </a:xfrm>
          <a:prstGeom prst="ellipse">
            <a:avLst/>
          </a:prstGeom>
        </p:spPr>
      </p:pic>
      <p:sp>
        <p:nvSpPr>
          <p:cNvPr id="13" name="Object 12"/>
          <p:cNvSpPr/>
          <p:nvPr/>
        </p:nvSpPr>
        <p:spPr>
          <a:xfrm>
            <a:off x="5707816" y="3636514"/>
            <a:ext cx="2380655" cy="2380655"/>
          </a:xfrm>
          <a:prstGeom prst="ellipse">
            <a:avLst/>
          </a:prstGeom>
          <a:noFill/>
          <a:ln w="25400">
            <a:solidFill>
              <a:srgbClr val="FFFFFF"/>
            </a:solidFill>
            <a:prstDash val="solid"/>
            <a:miter lim="800000"/>
          </a:ln>
        </p:spPr>
      </p:sp>
      <p:sp>
        <p:nvSpPr>
          <p:cNvPr id="14" name="Object 13"/>
          <p:cNvSpPr/>
          <p:nvPr/>
        </p:nvSpPr>
        <p:spPr>
          <a:xfrm>
            <a:off x="4805785" y="6210049"/>
            <a:ext cx="4184715" cy="255995"/>
          </a:xfrm>
          <a:prstGeom prst="rect">
            <a:avLst/>
          </a:prstGeom>
          <a:noFill/>
        </p:spPr>
        <p:txBody>
          <a:bodyPr wrap="square" lIns="0" tIns="0" rIns="0" bIns="0" rtlCol="0" anchor="t"/>
          <a:lstStyle/>
          <a:p>
            <a:pPr algn="ctr">
              <a:lnSpc>
                <a:spcPts val="2016"/>
              </a:lnSpc>
              <a:buNone/>
            </a:pPr>
            <a:r>
              <a:rPr lang="en-US" sz="1440" dirty="0">
                <a:solidFill>
                  <a:srgbClr val="FFFFFF"/>
                </a:solidFill>
                <a:latin typeface="Montserrat" pitchFamily="34" charset="0"/>
                <a:ea typeface="Montserrat" pitchFamily="34" charset="-122"/>
                <a:cs typeface="Montserrat" pitchFamily="34" charset="-120"/>
              </a:rPr>
              <a:t>Andre Duncanson</a:t>
            </a:r>
            <a:endParaRPr lang="en-US" dirty="0"/>
          </a:p>
        </p:txBody>
      </p:sp>
      <p:pic>
        <p:nvPicPr>
          <p:cNvPr id="17" name="Object 1" descr="preencoded.png">
            <a:extLst>
              <a:ext uri="{FF2B5EF4-FFF2-40B4-BE49-F238E27FC236}">
                <a16:creationId xmlns:a16="http://schemas.microsoft.com/office/drawing/2014/main" id="{D3C74DFE-1A50-72EF-2FF2-EA43DA6164FA}"/>
              </a:ext>
            </a:extLst>
          </p:cNvPr>
          <p:cNvPicPr>
            <a:picLocks noChangeAspect="1"/>
          </p:cNvPicPr>
          <p:nvPr/>
        </p:nvPicPr>
        <p:blipFill>
          <a:blip r:embed="rId7"/>
          <a:srcRect l="12511" r="12511"/>
          <a:stretch/>
        </p:blipFill>
        <p:spPr>
          <a:xfrm>
            <a:off x="8772912" y="1912008"/>
            <a:ext cx="2380655" cy="2380655"/>
          </a:xfrm>
          <a:prstGeom prst="ellipse">
            <a:avLst/>
          </a:prstGeom>
        </p:spPr>
      </p:pic>
      <p:sp>
        <p:nvSpPr>
          <p:cNvPr id="18" name="Object 2">
            <a:extLst>
              <a:ext uri="{FF2B5EF4-FFF2-40B4-BE49-F238E27FC236}">
                <a16:creationId xmlns:a16="http://schemas.microsoft.com/office/drawing/2014/main" id="{7A03D9EB-DA0C-94E1-14E3-48D27FAAA9D2}"/>
              </a:ext>
            </a:extLst>
          </p:cNvPr>
          <p:cNvSpPr/>
          <p:nvPr/>
        </p:nvSpPr>
        <p:spPr>
          <a:xfrm>
            <a:off x="8783621" y="1912007"/>
            <a:ext cx="2380655" cy="2380655"/>
          </a:xfrm>
          <a:prstGeom prst="ellipse">
            <a:avLst/>
          </a:prstGeom>
          <a:noFill/>
          <a:ln w="25400">
            <a:solidFill>
              <a:srgbClr val="00A0B0"/>
            </a:solidFill>
            <a:prstDash val="solid"/>
            <a:miter lim="800000"/>
          </a:ln>
        </p:spPr>
      </p:sp>
      <p:sp>
        <p:nvSpPr>
          <p:cNvPr id="19" name="Object 3">
            <a:extLst>
              <a:ext uri="{FF2B5EF4-FFF2-40B4-BE49-F238E27FC236}">
                <a16:creationId xmlns:a16="http://schemas.microsoft.com/office/drawing/2014/main" id="{B31C05E0-606C-A505-A33D-055A53292283}"/>
              </a:ext>
            </a:extLst>
          </p:cNvPr>
          <p:cNvSpPr/>
          <p:nvPr/>
        </p:nvSpPr>
        <p:spPr>
          <a:xfrm>
            <a:off x="8077760" y="4399750"/>
            <a:ext cx="3770957" cy="255920"/>
          </a:xfrm>
          <a:prstGeom prst="rect">
            <a:avLst/>
          </a:prstGeom>
          <a:noFill/>
        </p:spPr>
        <p:txBody>
          <a:bodyPr wrap="square" lIns="0" tIns="0" rIns="0" bIns="0" rtlCol="0" anchor="t"/>
          <a:lstStyle/>
          <a:p>
            <a:pPr algn="ctr">
              <a:lnSpc>
                <a:spcPts val="2016"/>
              </a:lnSpc>
              <a:buNone/>
            </a:pPr>
            <a:r>
              <a:rPr lang="en-US" sz="1440" dirty="0">
                <a:solidFill>
                  <a:srgbClr val="FFFFFF"/>
                </a:solidFill>
                <a:latin typeface="Montserrat" pitchFamily="34" charset="0"/>
                <a:ea typeface="Montserrat" pitchFamily="34" charset="-122"/>
                <a:cs typeface="Montserrat" pitchFamily="34" charset="-120"/>
              </a:rPr>
              <a:t>Iverson Mejia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0"/>
            <a:ext cx="0" cy="274320"/>
          </a:xfrm>
          <a:prstGeom prst="rect">
            <a:avLst/>
          </a:prstGeom>
          <a:noFill/>
        </p:spPr>
      </p:sp>
      <p:sp>
        <p:nvSpPr>
          <p:cNvPr id="3" name="Object 2"/>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FFFFFF"/>
                </a:solidFill>
                <a:latin typeface="Bell MT" panose="02020503060305020303" pitchFamily="18" charset="77"/>
                <a:ea typeface="Trocchi" pitchFamily="34" charset="-122"/>
                <a:cs typeface="Trocchi" pitchFamily="34" charset="-120"/>
              </a:rPr>
              <a:t>ROLES</a:t>
            </a:r>
            <a:endParaRPr lang="en-US" dirty="0">
              <a:latin typeface="Bell MT" panose="02020503060305020303" pitchFamily="18" charset="77"/>
            </a:endParaRPr>
          </a:p>
        </p:txBody>
      </p:sp>
      <p:sp>
        <p:nvSpPr>
          <p:cNvPr id="4" name="Object 3"/>
          <p:cNvSpPr/>
          <p:nvPr/>
        </p:nvSpPr>
        <p:spPr>
          <a:xfrm>
            <a:off x="447562" y="1539234"/>
            <a:ext cx="5523119" cy="2299712"/>
          </a:xfrm>
          <a:prstGeom prst="rect">
            <a:avLst/>
          </a:prstGeom>
          <a:solidFill>
            <a:srgbClr val="00A0B0"/>
          </a:solidFill>
        </p:spPr>
        <p:txBody>
          <a:bodyPr/>
          <a:lstStyle/>
          <a:p>
            <a:endParaRPr lang="en-US" dirty="0"/>
          </a:p>
        </p:txBody>
      </p:sp>
      <p:sp>
        <p:nvSpPr>
          <p:cNvPr id="5" name="Object 4"/>
          <p:cNvSpPr/>
          <p:nvPr/>
        </p:nvSpPr>
        <p:spPr>
          <a:xfrm>
            <a:off x="542790" y="1650288"/>
            <a:ext cx="5332665" cy="1997569"/>
          </a:xfrm>
          <a:prstGeom prst="rect">
            <a:avLst/>
          </a:prstGeom>
          <a:noFill/>
        </p:spPr>
        <p:txBody>
          <a:bodyPr wrap="square" lIns="0" tIns="0" rIns="0" bIns="0" rtlCol="0" anchor="t"/>
          <a:lstStyle/>
          <a:p>
            <a:pPr algn="ctr">
              <a:buNone/>
            </a:pPr>
            <a:r>
              <a:rPr lang="en-US" sz="2800" dirty="0">
                <a:solidFill>
                  <a:srgbClr val="333333"/>
                </a:solidFill>
                <a:latin typeface="Montserrat" pitchFamily="34" charset="0"/>
                <a:ea typeface="Montserrat" pitchFamily="34" charset="-122"/>
                <a:cs typeface="Montserrat" pitchFamily="34" charset="-120"/>
              </a:rPr>
              <a:t>Iverson role was to create the welcome page, information related to the app and search books </a:t>
            </a:r>
            <a:endParaRPr lang="en-US" sz="2800" dirty="0"/>
          </a:p>
        </p:txBody>
      </p:sp>
      <p:sp>
        <p:nvSpPr>
          <p:cNvPr id="6" name="Object 5"/>
          <p:cNvSpPr/>
          <p:nvPr/>
        </p:nvSpPr>
        <p:spPr>
          <a:xfrm>
            <a:off x="6189702" y="1590277"/>
            <a:ext cx="5523119" cy="2299712"/>
          </a:xfrm>
          <a:prstGeom prst="rect">
            <a:avLst/>
          </a:prstGeom>
          <a:solidFill>
            <a:srgbClr val="00A0B0"/>
          </a:solidFill>
        </p:spPr>
        <p:txBody>
          <a:bodyPr/>
          <a:lstStyle/>
          <a:p>
            <a:endParaRPr lang="en-US" dirty="0"/>
          </a:p>
        </p:txBody>
      </p:sp>
      <p:sp>
        <p:nvSpPr>
          <p:cNvPr id="7" name="Object 6"/>
          <p:cNvSpPr/>
          <p:nvPr/>
        </p:nvSpPr>
        <p:spPr>
          <a:xfrm>
            <a:off x="6475382" y="1809298"/>
            <a:ext cx="5034132" cy="1838559"/>
          </a:xfrm>
          <a:prstGeom prst="rect">
            <a:avLst/>
          </a:prstGeom>
          <a:noFill/>
        </p:spPr>
        <p:txBody>
          <a:bodyPr wrap="square" lIns="0" tIns="0" rIns="0" bIns="0" rtlCol="0" anchor="t"/>
          <a:lstStyle/>
          <a:p>
            <a:pPr algn="ctr">
              <a:buNone/>
            </a:pPr>
            <a:r>
              <a:rPr lang="en-US" sz="2800" dirty="0">
                <a:solidFill>
                  <a:srgbClr val="333333"/>
                </a:solidFill>
                <a:latin typeface="Montserrat" pitchFamily="34" charset="0"/>
                <a:ea typeface="Montserrat" pitchFamily="34" charset="-122"/>
                <a:cs typeface="Montserrat" pitchFamily="34" charset="-120"/>
              </a:rPr>
              <a:t>Dillon role was to create the Second page for displaying images, titles, author and description.</a:t>
            </a:r>
            <a:endParaRPr lang="en-US" sz="2800" dirty="0"/>
          </a:p>
        </p:txBody>
      </p:sp>
      <p:sp>
        <p:nvSpPr>
          <p:cNvPr id="8" name="Object 7"/>
          <p:cNvSpPr/>
          <p:nvPr/>
        </p:nvSpPr>
        <p:spPr>
          <a:xfrm>
            <a:off x="476131" y="4080442"/>
            <a:ext cx="5523119" cy="2299712"/>
          </a:xfrm>
          <a:prstGeom prst="rect">
            <a:avLst/>
          </a:prstGeom>
          <a:solidFill>
            <a:srgbClr val="00A0B0"/>
          </a:solidFill>
        </p:spPr>
      </p:sp>
      <p:sp>
        <p:nvSpPr>
          <p:cNvPr id="9" name="Object 8"/>
          <p:cNvSpPr/>
          <p:nvPr/>
        </p:nvSpPr>
        <p:spPr>
          <a:xfrm>
            <a:off x="602786" y="4299462"/>
            <a:ext cx="5272669" cy="1902555"/>
          </a:xfrm>
          <a:prstGeom prst="rect">
            <a:avLst/>
          </a:prstGeom>
          <a:noFill/>
        </p:spPr>
        <p:txBody>
          <a:bodyPr wrap="square" lIns="0" tIns="0" rIns="0" bIns="0" rtlCol="0" anchor="t"/>
          <a:lstStyle/>
          <a:p>
            <a:pPr algn="ctr">
              <a:buNone/>
            </a:pPr>
            <a:r>
              <a:rPr lang="en-US" sz="2800" dirty="0">
                <a:solidFill>
                  <a:srgbClr val="333333"/>
                </a:solidFill>
                <a:latin typeface="Montserrat" pitchFamily="34" charset="0"/>
                <a:ea typeface="Montserrat" pitchFamily="34" charset="-122"/>
                <a:cs typeface="Montserrat" pitchFamily="34" charset="-120"/>
              </a:rPr>
              <a:t>Syed and Andre role was to create the review page for users leaving reviews.</a:t>
            </a:r>
            <a:endParaRPr lang="en-US" sz="2800" dirty="0"/>
          </a:p>
        </p:txBody>
      </p:sp>
      <p:sp>
        <p:nvSpPr>
          <p:cNvPr id="10" name="Object 9"/>
          <p:cNvSpPr/>
          <p:nvPr/>
        </p:nvSpPr>
        <p:spPr>
          <a:xfrm>
            <a:off x="6189702" y="4080442"/>
            <a:ext cx="5523119" cy="2299712"/>
          </a:xfrm>
          <a:prstGeom prst="rect">
            <a:avLst/>
          </a:prstGeom>
          <a:solidFill>
            <a:srgbClr val="00A0B0"/>
          </a:solidFill>
        </p:spPr>
      </p:sp>
      <p:sp>
        <p:nvSpPr>
          <p:cNvPr id="11" name="Object 10"/>
          <p:cNvSpPr/>
          <p:nvPr/>
        </p:nvSpPr>
        <p:spPr>
          <a:xfrm>
            <a:off x="6434194" y="4279020"/>
            <a:ext cx="5034133" cy="1902555"/>
          </a:xfrm>
          <a:prstGeom prst="rect">
            <a:avLst/>
          </a:prstGeom>
          <a:noFill/>
        </p:spPr>
        <p:txBody>
          <a:bodyPr wrap="square" lIns="0" tIns="0" rIns="0" bIns="0" rtlCol="0" anchor="t"/>
          <a:lstStyle/>
          <a:p>
            <a:pPr algn="ctr">
              <a:buNone/>
            </a:pPr>
            <a:r>
              <a:rPr lang="en-US" sz="2800" dirty="0">
                <a:solidFill>
                  <a:srgbClr val="333333"/>
                </a:solidFill>
                <a:latin typeface="Montserrat" pitchFamily="34" charset="0"/>
              </a:rPr>
              <a:t>Katherine role was to create  search bar and list of books that will show on the app with the reviews</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FFFFFF"/>
                </a:solidFill>
                <a:latin typeface="Bell MT" panose="02020503060305020303" pitchFamily="18" charset="77"/>
                <a:ea typeface="Trocchi" pitchFamily="34" charset="-122"/>
                <a:cs typeface="Trocchi" pitchFamily="34" charset="-120"/>
              </a:rPr>
              <a:t>CHALLENGES</a:t>
            </a:r>
            <a:endParaRPr lang="en-US" dirty="0">
              <a:latin typeface="Bell MT" panose="02020503060305020303" pitchFamily="18" charset="77"/>
            </a:endParaRPr>
          </a:p>
        </p:txBody>
      </p:sp>
      <p:sp>
        <p:nvSpPr>
          <p:cNvPr id="3" name="Object 2"/>
          <p:cNvSpPr/>
          <p:nvPr/>
        </p:nvSpPr>
        <p:spPr>
          <a:xfrm>
            <a:off x="193500" y="1852187"/>
            <a:ext cx="11998500" cy="4853413"/>
          </a:xfrm>
          <a:prstGeom prst="rect">
            <a:avLst/>
          </a:prstGeom>
          <a:noFill/>
        </p:spPr>
        <p:txBody>
          <a:bodyPr wrap="square" lIns="0" tIns="0" rIns="0" bIns="0" rtlCol="0" anchor="t"/>
          <a:lstStyle/>
          <a:p>
            <a:pPr algn="l">
              <a:lnSpc>
                <a:spcPts val="2520"/>
              </a:lnSpc>
              <a:buNone/>
            </a:pPr>
            <a:r>
              <a:rPr lang="en-US" sz="2800" dirty="0">
                <a:solidFill>
                  <a:schemeClr val="bg1"/>
                </a:solidFill>
                <a:latin typeface="Bell MT" panose="02020503060305020303" pitchFamily="18" charset="77"/>
                <a:cs typeface="Times New Roman" panose="02020603050405020304" pitchFamily="18" charset="0"/>
              </a:rPr>
              <a:t>As we developed our Android book review app in Java, we encountered several challenges. Integrating with an external API to source book data required us to interpret and manage the API's JSON data parsing, errors, and rate limits/authorization systems. We also needed to create a database to store user data and reviews, which necessitated us becoming proficient in SQL or other database query languages. Furthermore, we had to design a user-friendly UI/UX, including creating a seamless navigation flow and implementing intuitive search and filter features. We also had to maintain the app's responsiveness while executing time-consuming tasks such as network requests or database operations, as well as handle data persistence across device rotation and app closure. These challenges tested our skills and patience, but ultimately enabled our team to build proficiency and cohesion in app development.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FFFFFF"/>
                </a:solidFill>
                <a:latin typeface="Bell MT" panose="02020503060305020303" pitchFamily="18" charset="77"/>
                <a:ea typeface="Trocchi" pitchFamily="34" charset="-122"/>
                <a:cs typeface="Trocchi" pitchFamily="34" charset="-120"/>
              </a:rPr>
              <a:t>LESSONS LEARNED</a:t>
            </a:r>
            <a:endParaRPr lang="en-US" dirty="0">
              <a:latin typeface="Bell MT" panose="02020503060305020303" pitchFamily="18" charset="77"/>
            </a:endParaRPr>
          </a:p>
        </p:txBody>
      </p:sp>
      <p:sp>
        <p:nvSpPr>
          <p:cNvPr id="3" name="Object 2"/>
          <p:cNvSpPr/>
          <p:nvPr/>
        </p:nvSpPr>
        <p:spPr>
          <a:xfrm>
            <a:off x="95226" y="1589641"/>
            <a:ext cx="11998500" cy="4656561"/>
          </a:xfrm>
          <a:prstGeom prst="rect">
            <a:avLst/>
          </a:prstGeom>
          <a:noFill/>
        </p:spPr>
        <p:txBody>
          <a:bodyPr wrap="square" lIns="0" tIns="0" rIns="0" bIns="0" rtlCol="0" anchor="t"/>
          <a:lstStyle/>
          <a:p>
            <a:pPr algn="l">
              <a:lnSpc>
                <a:spcPts val="2394"/>
              </a:lnSpc>
              <a:buNone/>
            </a:pPr>
            <a:r>
              <a:rPr lang="en-US" sz="2800" b="0" i="0" dirty="0">
                <a:solidFill>
                  <a:schemeClr val="bg1"/>
                </a:solidFill>
                <a:effectLst/>
                <a:latin typeface="Bell MT" panose="02020503060305020303" pitchFamily="18" charset="77"/>
                <a:cs typeface="Times New Roman" panose="02020603050405020304" pitchFamily="18" charset="0"/>
              </a:rPr>
              <a:t>While developing our Android book review app in Java, we gleaned several invaluable lessons from the multifaceted challenges we confronted. The task of API integration underscored the importance of comprehending the inner workings of APIs, handling JSON data parsing, error management, and rate limit navigation. The complexities of database management heightened our skills in SQL and database query languages, refining our ability to perform CRUD operations effectively. The design and implementation of a user-centric UI/UX underlined the essence of teamwork, creativity, and user perspective, teaching us to create intuitive flows, implement effective features, and manage complex views. In ensuring app responsiveness during time-consuming tasks, we delved into the intricacies of multithreading, which was instrumental in maintaining a seamless user experience. We also developed an acute sense of problem-solving in managing data persistence during app closures or device rotations. Overall, these challenges bolstered our team's proficiency, honed our problem-solving skills, and fostered a more dynamic team environment, leaving us with a comprehensive understanding of app development.</a:t>
            </a:r>
            <a:endParaRPr lang="en-US" sz="2800" dirty="0">
              <a:solidFill>
                <a:schemeClr val="bg1"/>
              </a:solidFill>
              <a:latin typeface="Bell MT" panose="02020503060305020303" pitchFamily="18" charset="77"/>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FFFFFF"/>
                </a:solidFill>
                <a:latin typeface="Bell MT" panose="02020503060305020303" pitchFamily="18" charset="77"/>
                <a:ea typeface="Trocchi" pitchFamily="34" charset="-122"/>
                <a:cs typeface="Trocchi" pitchFamily="34" charset="-120"/>
              </a:rPr>
              <a:t>CLARITY OF HINDSIGHT</a:t>
            </a:r>
            <a:endParaRPr lang="en-US" dirty="0">
              <a:latin typeface="Bell MT" panose="02020503060305020303" pitchFamily="18" charset="77"/>
            </a:endParaRPr>
          </a:p>
        </p:txBody>
      </p:sp>
      <p:sp>
        <p:nvSpPr>
          <p:cNvPr id="3" name="Object 2"/>
          <p:cNvSpPr/>
          <p:nvPr/>
        </p:nvSpPr>
        <p:spPr>
          <a:xfrm>
            <a:off x="190452" y="1533185"/>
            <a:ext cx="11998500" cy="4478607"/>
          </a:xfrm>
          <a:prstGeom prst="rect">
            <a:avLst/>
          </a:prstGeom>
          <a:noFill/>
        </p:spPr>
        <p:txBody>
          <a:bodyPr wrap="square" lIns="0" tIns="0" rIns="0" bIns="0" rtlCol="0" anchor="t"/>
          <a:lstStyle/>
          <a:p>
            <a:pPr algn="l">
              <a:lnSpc>
                <a:spcPts val="2520"/>
              </a:lnSpc>
              <a:buNone/>
            </a:pPr>
            <a:r>
              <a:rPr lang="en-US" sz="2800" dirty="0">
                <a:solidFill>
                  <a:schemeClr val="bg1"/>
                </a:solidFill>
                <a:latin typeface="Bell MT" panose="02020503060305020303" pitchFamily="18" charset="77"/>
                <a:ea typeface="Montserrat" pitchFamily="34" charset="-122"/>
                <a:cs typeface="Montserrat" pitchFamily="34" charset="-120"/>
              </a:rPr>
              <a:t>Our team recognizes that the challenges we encountered in developing our Android book review app in Java were opportunities for growth and learning. Confronting the complexities of API integration not only honed our technical skills but also highlighted the importance of adaptability in the face of unexpected issues. Navigating the intricacies of database management taught us the value of efficient data handling and rigorous testing. Crafting a user-centric UI/UX design instilled in us a deep appreciation for user perspectives and the importance of iterative design and constant feedback. The experience of maintaining app responsiveness during heavy operations revealed the crucial role of optimizing code and using multithreading effectively. Overcoming hurdles related to data persistence and user authentication served as powerful reminders of the need to anticipate a wide range of user interactions and scenarios. All in all, these experiences have crystallized in our hindsight, enriching our team's collective wisdom for future projects. The challenges, once daunting, have become lessons, guiding us towards becoming more proficient, adaptable, and effective in our future endeavours.</a:t>
            </a:r>
            <a:endParaRPr lang="en-US" sz="2800" dirty="0">
              <a:solidFill>
                <a:schemeClr val="bg1"/>
              </a:solidFill>
              <a:latin typeface="Bell MT" panose="02020503060305020303" pitchFamily="18" charset="7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743440"/>
            <a:ext cx="12188952" cy="559826"/>
          </a:xfrm>
          <a:prstGeom prst="rect">
            <a:avLst/>
          </a:prstGeom>
          <a:noFill/>
        </p:spPr>
        <p:txBody>
          <a:bodyPr wrap="square" lIns="0" tIns="0" rIns="0" bIns="0" rtlCol="0" anchor="t"/>
          <a:lstStyle/>
          <a:p>
            <a:pPr algn="ctr">
              <a:lnSpc>
                <a:spcPts val="4409"/>
              </a:lnSpc>
              <a:buNone/>
            </a:pPr>
            <a:r>
              <a:rPr lang="en-US" sz="3750" dirty="0">
                <a:solidFill>
                  <a:srgbClr val="FFFFFF"/>
                </a:solidFill>
                <a:latin typeface="Bell MT" panose="02020503060305020303" pitchFamily="18" charset="77"/>
                <a:ea typeface="Trocchi" pitchFamily="34" charset="-122"/>
                <a:cs typeface="Trocchi" pitchFamily="34" charset="-120"/>
              </a:rPr>
              <a:t>PROUD ACCOPLISHMENT</a:t>
            </a:r>
            <a:endParaRPr lang="en-US" dirty="0">
              <a:latin typeface="Bell MT" panose="02020503060305020303" pitchFamily="18" charset="77"/>
            </a:endParaRPr>
          </a:p>
        </p:txBody>
      </p:sp>
      <p:sp>
        <p:nvSpPr>
          <p:cNvPr id="3" name="Object 2"/>
          <p:cNvSpPr/>
          <p:nvPr/>
        </p:nvSpPr>
        <p:spPr>
          <a:xfrm>
            <a:off x="193500" y="1770251"/>
            <a:ext cx="11998500" cy="4495082"/>
          </a:xfrm>
          <a:prstGeom prst="rect">
            <a:avLst/>
          </a:prstGeom>
          <a:noFill/>
        </p:spPr>
        <p:txBody>
          <a:bodyPr wrap="square" lIns="0" tIns="0" rIns="0" bIns="0" rtlCol="0" anchor="t"/>
          <a:lstStyle/>
          <a:p>
            <a:pPr algn="l">
              <a:lnSpc>
                <a:spcPts val="2520"/>
              </a:lnSpc>
              <a:buNone/>
            </a:pPr>
            <a:r>
              <a:rPr lang="en-US" sz="2800" b="0" i="0" dirty="0">
                <a:solidFill>
                  <a:schemeClr val="bg1"/>
                </a:solidFill>
                <a:effectLst/>
                <a:latin typeface="Bell MT" panose="02020503060305020303" pitchFamily="18" charset="77"/>
                <a:cs typeface="Times New Roman" panose="02020603050405020304" pitchFamily="18" charset="0"/>
              </a:rPr>
              <a:t>Our team recognizes that the challenges we encountered in developing our Android book review app in Java were opportunities for growth and learning. Confronting the complexities of API integration not only honed our technical skills but also highlighted the importance of adaptability in the face of unexpected issues. Navigating the intricacies of database management taught us the value of efficient data handling and rigorous testing. Crafting a user-centric UI/UX design instilled in us a deep appreciation for user perspectives and the importance of iterative design and constant feedback. The experience of maintaining app responsiveness during heavy operations revealed the crucial role of optimizing code and using multithreading effectively. Overcoming hurdles related to data persistence served as a powerful reminder of the need to anticipate a wide range of user interactions and scenarios. All in all, these experiences have crystallized in our hindsight, enriching our team's collective wisdom for future projects. The challenges, once daunting, have become lessons, guiding us towards becoming more proficient, adaptable, and effective in our future endeavors.</a:t>
            </a:r>
            <a:endParaRPr lang="en-US" sz="2800" dirty="0">
              <a:solidFill>
                <a:schemeClr val="bg1"/>
              </a:solidFill>
              <a:latin typeface="Bell MT" panose="02020503060305020303" pitchFamily="18" charset="77"/>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821</Words>
  <Application>Microsoft Macintosh PowerPoint</Application>
  <PresentationFormat>Widescreen</PresentationFormat>
  <Paragraphs>27</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Montserrat</vt:lpstr>
      <vt:lpstr>Arial</vt:lpstr>
      <vt:lpstr>Bell MT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World!</dc:title>
  <dc:subject>Hello World!</dc:subject>
  <dc:creator>SHAH ALI</dc:creator>
  <cp:lastModifiedBy>SYED SHAH1</cp:lastModifiedBy>
  <cp:revision>7</cp:revision>
  <dcterms:created xsi:type="dcterms:W3CDTF">2023-06-29T04:08:04Z</dcterms:created>
  <dcterms:modified xsi:type="dcterms:W3CDTF">2023-06-29T13:34:15Z</dcterms:modified>
</cp:coreProperties>
</file>